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6"/>
  </p:notesMasterIdLst>
  <p:sldIdLst>
    <p:sldId id="256" r:id="rId2"/>
    <p:sldId id="259" r:id="rId3"/>
    <p:sldId id="257" r:id="rId4"/>
    <p:sldId id="261" r:id="rId5"/>
    <p:sldId id="260" r:id="rId6"/>
    <p:sldId id="258" r:id="rId7"/>
    <p:sldId id="263" r:id="rId8"/>
    <p:sldId id="264" r:id="rId9"/>
    <p:sldId id="265" r:id="rId10"/>
    <p:sldId id="266" r:id="rId11"/>
    <p:sldId id="267" r:id="rId12"/>
    <p:sldId id="271" r:id="rId13"/>
    <p:sldId id="270" r:id="rId14"/>
    <p:sldId id="273" r:id="rId15"/>
    <p:sldId id="275" r:id="rId16"/>
    <p:sldId id="269" r:id="rId17"/>
    <p:sldId id="277" r:id="rId18"/>
    <p:sldId id="285" r:id="rId19"/>
    <p:sldId id="268" r:id="rId20"/>
    <p:sldId id="278" r:id="rId21"/>
    <p:sldId id="281" r:id="rId22"/>
    <p:sldId id="279" r:id="rId23"/>
    <p:sldId id="282" r:id="rId24"/>
    <p:sldId id="284" r:id="rId2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10" autoAdjust="0"/>
    <p:restoredTop sz="94660"/>
  </p:normalViewPr>
  <p:slideViewPr>
    <p:cSldViewPr snapToGrid="0">
      <p:cViewPr varScale="1">
        <p:scale>
          <a:sx n="132" d="100"/>
          <a:sy n="132" d="100"/>
        </p:scale>
        <p:origin x="822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F72EBA-36CE-4C14-A0E0-8D523AC1C279}" type="datetimeFigureOut">
              <a:rPr lang="en-SG" smtClean="0"/>
              <a:t>27/2/2016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76A474-B5FF-449C-907C-6E9A1D74CD2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4660950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CB2F78-94B4-402E-9C3D-8A59E292BD68}" type="datetime1">
              <a:rPr lang="en-SG" smtClean="0"/>
              <a:t>27/2/2016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35F6A-5EEF-46D8-ADC3-E281ABD2E7A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6879538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49E0C-1AEE-483D-B5C9-86216C517BA0}" type="datetime1">
              <a:rPr lang="en-SG" smtClean="0"/>
              <a:t>27/2/2016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35F6A-5EEF-46D8-ADC3-E281ABD2E7A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2044017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EBEE85-411D-4B48-89A6-01CF7DAD4983}" type="datetime1">
              <a:rPr lang="en-SG" smtClean="0"/>
              <a:t>27/2/2016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35F6A-5EEF-46D8-ADC3-E281ABD2E7A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7883497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8F89A-E849-4637-B1C4-901A94C2F367}" type="datetime1">
              <a:rPr lang="en-SG" smtClean="0"/>
              <a:t>27/2/2016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35F6A-5EEF-46D8-ADC3-E281ABD2E7A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1606100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09C86-3BDD-4AA2-A4D1-E1099DA5E189}" type="datetime1">
              <a:rPr lang="en-SG" smtClean="0"/>
              <a:t>27/2/2016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35F6A-5EEF-46D8-ADC3-E281ABD2E7A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0085825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E4DB3-8825-4BEB-B637-AAA1E35485C5}" type="datetime1">
              <a:rPr lang="en-SG" smtClean="0"/>
              <a:t>27/2/2016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35F6A-5EEF-46D8-ADC3-E281ABD2E7A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6116831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7FEE4-5498-44C7-91B0-E293E20DBBC5}" type="datetime1">
              <a:rPr lang="en-SG" smtClean="0"/>
              <a:t>27/2/2016</a:t>
            </a:fld>
            <a:endParaRPr lang="en-SG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35F6A-5EEF-46D8-ADC3-E281ABD2E7A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2496489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D36D29-1C50-4915-8159-991E144163EB}" type="datetime1">
              <a:rPr lang="en-SG" smtClean="0"/>
              <a:t>27/2/2016</a:t>
            </a:fld>
            <a:endParaRPr lang="en-S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35F6A-5EEF-46D8-ADC3-E281ABD2E7A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3434651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CDB39E-CBB9-4FB2-A74F-E006C1932E5F}" type="datetime1">
              <a:rPr lang="en-SG" smtClean="0"/>
              <a:t>27/2/2016</a:t>
            </a:fld>
            <a:endParaRPr lang="en-SG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35F6A-5EEF-46D8-ADC3-E281ABD2E7A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9047988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1A3BC-7E1D-48C7-B0D4-2EFB74C143E0}" type="datetime1">
              <a:rPr lang="en-SG" smtClean="0"/>
              <a:t>27/2/2016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35F6A-5EEF-46D8-ADC3-E281ABD2E7A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5533669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D965C-C107-40A2-8F99-FE85B1F9EBA8}" type="datetime1">
              <a:rPr lang="en-SG" smtClean="0"/>
              <a:t>27/2/2016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35F6A-5EEF-46D8-ADC3-E281ABD2E7A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6507534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504905-C50E-4432-B499-D493B0227FD4}" type="datetime1">
              <a:rPr lang="en-SG" smtClean="0"/>
              <a:t>27/2/2016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135F6A-5EEF-46D8-ADC3-E281ABD2E7A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1703986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eokm1/pcb-name-card" TargetMode="External"/><Relationship Id="rId2" Type="http://schemas.openxmlformats.org/officeDocument/2006/relationships/hyperlink" Target="mailto:yeokm1@gmail.com)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g"/><Relationship Id="rId4" Type="http://schemas.openxmlformats.org/officeDocument/2006/relationships/hyperlink" Target="http://yeokhengmeng.com/2015/09/pcb-businessname-card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m.eet.com/media/1121454/c0924post.pdf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://www.semicon.panasonic.co.jp/en/tool/nfcdesignnavigator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st.com/st-web-ui/static/active/jp/resource/technical/document/application_note/CD00221490.pdf" TargetMode="External"/><Relationship Id="rId5" Type="http://schemas.openxmlformats.org/officeDocument/2006/relationships/image" Target="../media/image26.PNG"/><Relationship Id="rId4" Type="http://schemas.openxmlformats.org/officeDocument/2006/relationships/image" Target="../media/image25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7" Type="http://schemas.openxmlformats.org/officeDocument/2006/relationships/image" Target="../media/image36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jpg"/><Relationship Id="rId5" Type="http://schemas.openxmlformats.org/officeDocument/2006/relationships/hyperlink" Target="https://github.com/yeokm1/pcb-bme280-breakout" TargetMode="External"/><Relationship Id="rId4" Type="http://schemas.openxmlformats.org/officeDocument/2006/relationships/image" Target="../media/image34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lgoaccess/pcb-breakout-bmd300" TargetMode="External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eokm1/pcb-name-card" TargetMode="External"/><Relationship Id="rId2" Type="http://schemas.openxmlformats.org/officeDocument/2006/relationships/hyperlink" Target="mailto:yeokm1@gmail.com)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1.jpeg"/><Relationship Id="rId4" Type="http://schemas.openxmlformats.org/officeDocument/2006/relationships/hyperlink" Target="http://yeokhengmeng.com/2015/09/pcb-businessname-card/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hyperlink" Target="http://willfj.com/pcb-business-card/" TargetMode="External"/><Relationship Id="rId7" Type="http://schemas.openxmlformats.org/officeDocument/2006/relationships/hyperlink" Target="http://www.limpkin.fr/index.php?post/2014/06/16/My-business-card-v2" TargetMode="Externa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hyperlink" Target="http://eleccelerator.com/usb-business-card/" TargetMode="External"/><Relationship Id="rId4" Type="http://schemas.openxmlformats.org/officeDocument/2006/relationships/image" Target="../media/image5.jpg"/><Relationship Id="rId9" Type="http://schemas.openxmlformats.org/officeDocument/2006/relationships/hyperlink" Target="http://makezine.com/2012/08/22/pcb-business-card-2/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8178" y="199725"/>
            <a:ext cx="7772400" cy="862956"/>
          </a:xfrm>
        </p:spPr>
        <p:txBody>
          <a:bodyPr>
            <a:normAutofit fontScale="90000"/>
          </a:bodyPr>
          <a:lstStyle/>
          <a:p>
            <a:r>
              <a:rPr lang="en-SG" dirty="0"/>
              <a:t>My PCB Business Card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6278639"/>
            <a:ext cx="2897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 err="1"/>
              <a:t>Hackware</a:t>
            </a:r>
            <a:r>
              <a:rPr lang="en-SG" dirty="0"/>
              <a:t> v1.5 (24 Feb 2016)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139599" y="5931243"/>
            <a:ext cx="600440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SG" dirty="0"/>
              <a:t>By: Yeo Kheng Meng (</a:t>
            </a:r>
            <a:r>
              <a:rPr lang="en-SG" dirty="0">
                <a:hlinkClick r:id="rId2"/>
              </a:rPr>
              <a:t>yeokm1@gmail.com)</a:t>
            </a:r>
            <a:endParaRPr lang="en-SG" dirty="0"/>
          </a:p>
          <a:p>
            <a:pPr algn="r"/>
            <a:r>
              <a:rPr lang="en-SG" dirty="0">
                <a:hlinkClick r:id="rId3"/>
              </a:rPr>
              <a:t>https://github.com/yeokm1/pcb-name-card</a:t>
            </a:r>
            <a:endParaRPr lang="en-SG" dirty="0"/>
          </a:p>
          <a:p>
            <a:pPr algn="r"/>
            <a:r>
              <a:rPr lang="en-SG" dirty="0">
                <a:hlinkClick r:id="rId4"/>
              </a:rPr>
              <a:t>http://yeokhengmeng.com/2015/09/pcb-businessname-card/</a:t>
            </a:r>
            <a:endParaRPr lang="en-SG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263" y="1178010"/>
            <a:ext cx="7088760" cy="4637904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35F6A-5EEF-46D8-ADC3-E281ABD2E7A5}" type="slidenum">
              <a:rPr lang="en-SG" smtClean="0"/>
              <a:t>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6371150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78142"/>
            <a:ext cx="7886700" cy="618272"/>
          </a:xfrm>
        </p:spPr>
        <p:txBody>
          <a:bodyPr>
            <a:normAutofit fontScale="90000"/>
          </a:bodyPr>
          <a:lstStyle/>
          <a:p>
            <a:r>
              <a:rPr lang="en-SG" dirty="0"/>
              <a:t>Switches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743" y="3851281"/>
            <a:ext cx="7886700" cy="1811440"/>
          </a:xfrm>
        </p:spPr>
        <p:txBody>
          <a:bodyPr>
            <a:normAutofit/>
          </a:bodyPr>
          <a:lstStyle/>
          <a:p>
            <a:r>
              <a:rPr lang="en-SG" dirty="0"/>
              <a:t>C&amp;K Components DPDT slide switch</a:t>
            </a:r>
          </a:p>
          <a:p>
            <a:r>
              <a:rPr lang="en-SG" dirty="0"/>
              <a:t>3mm height</a:t>
            </a:r>
          </a:p>
          <a:p>
            <a:endParaRPr lang="en-SG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35F6A-5EEF-46D8-ADC3-E281ABD2E7A5}" type="slidenum">
              <a:rPr lang="en-SG" smtClean="0"/>
              <a:t>10</a:t>
            </a:fld>
            <a:endParaRPr lang="en-SG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2629" y="1282327"/>
            <a:ext cx="1639774" cy="20830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343" y="1208062"/>
            <a:ext cx="2231571" cy="2231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6949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30823"/>
            <a:ext cx="7886700" cy="670655"/>
          </a:xfrm>
        </p:spPr>
        <p:txBody>
          <a:bodyPr>
            <a:normAutofit fontScale="90000"/>
          </a:bodyPr>
          <a:lstStyle/>
          <a:p>
            <a:pPr algn="ctr"/>
            <a:r>
              <a:rPr lang="en-SG" dirty="0"/>
              <a:t>Young Blue vs Formal Black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361" y="1035781"/>
            <a:ext cx="2563490" cy="2303347"/>
          </a:xfrm>
          <a:prstGeom prst="rect">
            <a:avLst/>
          </a:prstGeom>
        </p:spPr>
      </p:pic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1101" y="1035781"/>
            <a:ext cx="2752641" cy="2303347"/>
          </a:xfrm>
        </p:spPr>
      </p:pic>
      <p:sp>
        <p:nvSpPr>
          <p:cNvPr id="8" name="TextBox 7"/>
          <p:cNvSpPr txBox="1"/>
          <p:nvPr/>
        </p:nvSpPr>
        <p:spPr>
          <a:xfrm>
            <a:off x="323682" y="4644471"/>
            <a:ext cx="3861570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u="sng" dirty="0"/>
              <a:t>Young Blue</a:t>
            </a:r>
          </a:p>
          <a:p>
            <a:endParaRPr lang="en-SG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/>
              <a:t>CR2016 holders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SG" dirty="0"/>
              <a:t>2.8mm holder height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SG" dirty="0"/>
              <a:t>Can tightly-fit CR2025 batteries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S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/>
              <a:t>NFC storage: 888 bytes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810441" y="4636022"/>
            <a:ext cx="433355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u="sng" dirty="0"/>
              <a:t>Formal Black (Appears more “</a:t>
            </a:r>
            <a:r>
              <a:rPr lang="en-SG" u="sng" dirty="0" err="1"/>
              <a:t>atas</a:t>
            </a:r>
            <a:r>
              <a:rPr lang="en-SG" u="sng" dirty="0"/>
              <a:t>”)</a:t>
            </a:r>
          </a:p>
          <a:p>
            <a:endParaRPr lang="en-S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/>
              <a:t>CR2032 batteries with gold-plated holder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SG" dirty="0"/>
              <a:t>4.3mm holder height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/>
              <a:t>NFC storage: 1904 bytes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90252"/>
            <a:ext cx="9144000" cy="685614"/>
          </a:xfrm>
          <a:prstGeom prst="rect">
            <a:avLst/>
          </a:prstGeom>
        </p:spPr>
      </p:pic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35F6A-5EEF-46D8-ADC3-E281ABD2E7A5}" type="slidenum">
              <a:rPr lang="en-SG" smtClean="0"/>
              <a:t>11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214367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73813"/>
            <a:ext cx="7886700" cy="686839"/>
          </a:xfrm>
        </p:spPr>
        <p:txBody>
          <a:bodyPr>
            <a:normAutofit fontScale="90000"/>
          </a:bodyPr>
          <a:lstStyle/>
          <a:p>
            <a:r>
              <a:rPr lang="en-SG" dirty="0"/>
              <a:t>Why 2 batteries?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9181" y="1241427"/>
            <a:ext cx="8224037" cy="4756092"/>
          </a:xfrm>
        </p:spPr>
        <p:txBody>
          <a:bodyPr>
            <a:normAutofit lnSpcReduction="10000"/>
          </a:bodyPr>
          <a:lstStyle/>
          <a:p>
            <a:r>
              <a:rPr lang="en-SG" dirty="0"/>
              <a:t>Coin cells connected in parallel to reduce current load</a:t>
            </a:r>
          </a:p>
          <a:p>
            <a:r>
              <a:rPr lang="en-SG" dirty="0"/>
              <a:t>High currents reduce overall battery capacity</a:t>
            </a:r>
          </a:p>
          <a:p>
            <a:endParaRPr lang="en-SG" dirty="0"/>
          </a:p>
          <a:p>
            <a:endParaRPr lang="en-SG" dirty="0"/>
          </a:p>
          <a:p>
            <a:endParaRPr lang="en-SG" dirty="0"/>
          </a:p>
          <a:p>
            <a:endParaRPr lang="en-SG" dirty="0"/>
          </a:p>
          <a:p>
            <a:endParaRPr lang="en-SG" dirty="0"/>
          </a:p>
          <a:p>
            <a:endParaRPr lang="en-SG" dirty="0"/>
          </a:p>
          <a:p>
            <a:endParaRPr lang="en-SG" dirty="0"/>
          </a:p>
          <a:p>
            <a:r>
              <a:rPr lang="en-SG" dirty="0"/>
              <a:t>Two batteries results in &gt;2x single battery life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1546" y="2326720"/>
            <a:ext cx="4159306" cy="288574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28650" y="5850543"/>
            <a:ext cx="709354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400" dirty="0"/>
              <a:t>Source:</a:t>
            </a:r>
          </a:p>
          <a:p>
            <a:r>
              <a:rPr lang="en-SG" sz="1400" dirty="0"/>
              <a:t>Nordic Semiconductor, Sept 2011: High pulse drain impact on CR2032 coin cell battery capacity</a:t>
            </a:r>
          </a:p>
          <a:p>
            <a:r>
              <a:rPr lang="en-SG" sz="1400" dirty="0">
                <a:hlinkClick r:id="rId3"/>
              </a:rPr>
              <a:t>http://m.eet.com/media/1121454/c0924post.pdf</a:t>
            </a:r>
            <a:r>
              <a:rPr lang="en-SG" sz="1400" dirty="0"/>
              <a:t>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35F6A-5EEF-46D8-ADC3-E281ABD2E7A5}" type="slidenum">
              <a:rPr lang="en-SG" smtClean="0"/>
              <a:t>12</a:t>
            </a:fld>
            <a:endParaRPr lang="en-SG"/>
          </a:p>
        </p:txBody>
      </p:sp>
      <p:pic>
        <p:nvPicPr>
          <p:cNvPr id="8" name="Content Placeholder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9651" y="65932"/>
            <a:ext cx="1395370" cy="1167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563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0709" y="71005"/>
            <a:ext cx="7886700" cy="881047"/>
          </a:xfrm>
        </p:spPr>
        <p:txBody>
          <a:bodyPr/>
          <a:lstStyle/>
          <a:p>
            <a:r>
              <a:rPr lang="en-SG" dirty="0"/>
              <a:t>Quick contact adding: QR Code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6433" y="1045828"/>
            <a:ext cx="7048163" cy="5812171"/>
          </a:xfrm>
        </p:spPr>
        <p:txBody>
          <a:bodyPr>
            <a:normAutofit/>
          </a:bodyPr>
          <a:lstStyle/>
          <a:p>
            <a:r>
              <a:rPr lang="en-SG" sz="2000" dirty="0"/>
              <a:t>QR code contains vCard</a:t>
            </a:r>
          </a:p>
          <a:p>
            <a:pPr marL="457200" lvl="1" indent="0">
              <a:buNone/>
            </a:pPr>
            <a:r>
              <a:rPr lang="en-SG" sz="1100" dirty="0"/>
              <a:t>BEGIN:VCARD</a:t>
            </a:r>
          </a:p>
          <a:p>
            <a:pPr marL="457200" lvl="1" indent="0">
              <a:buNone/>
            </a:pPr>
            <a:r>
              <a:rPr lang="en-SG" sz="1100" dirty="0"/>
              <a:t>N:Yeo;Kheng Meng</a:t>
            </a:r>
          </a:p>
          <a:p>
            <a:pPr marL="457200" lvl="1" indent="0">
              <a:buNone/>
            </a:pPr>
            <a:r>
              <a:rPr lang="en-SG" sz="1100" dirty="0" err="1"/>
              <a:t>EMAIL:khengmeng@algoaccess.com</a:t>
            </a:r>
            <a:endParaRPr lang="en-SG" sz="1100" dirty="0"/>
          </a:p>
          <a:p>
            <a:pPr marL="457200" lvl="1" indent="0">
              <a:buNone/>
            </a:pPr>
            <a:r>
              <a:rPr lang="en-SG" sz="1100" dirty="0" err="1"/>
              <a:t>ORG:Algo</a:t>
            </a:r>
            <a:r>
              <a:rPr lang="en-SG" sz="1100" dirty="0"/>
              <a:t> Access Pte Ltd</a:t>
            </a:r>
          </a:p>
          <a:p>
            <a:pPr marL="457200" lvl="1" indent="0">
              <a:buNone/>
            </a:pPr>
            <a:r>
              <a:rPr lang="en-SG" sz="1100" dirty="0"/>
              <a:t>TEL;CELL:+65 97390391</a:t>
            </a:r>
          </a:p>
          <a:p>
            <a:pPr marL="457200" lvl="1" indent="0">
              <a:buNone/>
            </a:pPr>
            <a:r>
              <a:rPr lang="en-SG" sz="1100" dirty="0" err="1"/>
              <a:t>TITLE:Software</a:t>
            </a:r>
            <a:r>
              <a:rPr lang="en-SG" sz="1100" dirty="0"/>
              <a:t>/Hardware Engineer</a:t>
            </a:r>
          </a:p>
          <a:p>
            <a:pPr marL="457200" lvl="1" indent="0">
              <a:buNone/>
            </a:pPr>
            <a:r>
              <a:rPr lang="en-SG" sz="1100" dirty="0" err="1"/>
              <a:t>URL;WORK:http</a:t>
            </a:r>
            <a:r>
              <a:rPr lang="en-SG" sz="1100" dirty="0"/>
              <a:t>://algoaccess.com</a:t>
            </a:r>
          </a:p>
          <a:p>
            <a:pPr marL="457200" lvl="1" indent="0">
              <a:buNone/>
            </a:pPr>
            <a:r>
              <a:rPr lang="en-SG" sz="1100" dirty="0"/>
              <a:t>URL:http://yeokhengmeng.com</a:t>
            </a:r>
          </a:p>
          <a:p>
            <a:pPr marL="457200" lvl="1" indent="0">
              <a:buNone/>
            </a:pPr>
            <a:r>
              <a:rPr lang="en-SG" sz="1100" dirty="0"/>
              <a:t>END:VCARD</a:t>
            </a:r>
            <a:endParaRPr lang="en-SG" sz="1800" dirty="0"/>
          </a:p>
          <a:p>
            <a:r>
              <a:rPr lang="en-SG" sz="2000" dirty="0"/>
              <a:t>Generated QR code requires colour inversion</a:t>
            </a:r>
          </a:p>
          <a:p>
            <a:pPr lvl="1"/>
            <a:r>
              <a:rPr lang="en-SG" sz="1600" dirty="0"/>
              <a:t>Black is printed as white in white silkscreen</a:t>
            </a:r>
          </a:p>
          <a:p>
            <a:pPr lvl="1"/>
            <a:r>
              <a:rPr lang="en-SG" sz="1600" dirty="0"/>
              <a:t>Any graphics software including MS Paint can do this</a:t>
            </a:r>
          </a:p>
          <a:p>
            <a:endParaRPr lang="en-SG" sz="2000" dirty="0"/>
          </a:p>
          <a:p>
            <a:endParaRPr lang="en-SG" sz="2000" dirty="0"/>
          </a:p>
          <a:p>
            <a:endParaRPr lang="en-SG" sz="2000" dirty="0"/>
          </a:p>
          <a:p>
            <a:endParaRPr lang="en-SG" sz="2000" dirty="0"/>
          </a:p>
          <a:p>
            <a:endParaRPr lang="en-SG" sz="2000" dirty="0"/>
          </a:p>
          <a:p>
            <a:r>
              <a:rPr lang="en-SG" sz="2000" dirty="0"/>
              <a:t>iOS Demo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53" b="19047"/>
          <a:stretch/>
        </p:blipFill>
        <p:spPr>
          <a:xfrm>
            <a:off x="7336947" y="1284514"/>
            <a:ext cx="1462800" cy="201022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3215" y="4358884"/>
            <a:ext cx="1821116" cy="18211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6239" y="4358885"/>
            <a:ext cx="1821116" cy="1821116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>
            <a:off x="3845963" y="5020725"/>
            <a:ext cx="768096" cy="49743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35F6A-5EEF-46D8-ADC3-E281ABD2E7A5}" type="slidenum">
              <a:rPr lang="en-SG" smtClean="0"/>
              <a:t>13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035753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0709" y="71005"/>
            <a:ext cx="7886700" cy="881047"/>
          </a:xfrm>
        </p:spPr>
        <p:txBody>
          <a:bodyPr/>
          <a:lstStyle/>
          <a:p>
            <a:r>
              <a:rPr lang="en-SG" dirty="0"/>
              <a:t>Quick contact adding: NFC (1)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6433" y="1045828"/>
            <a:ext cx="7663442" cy="5812171"/>
          </a:xfrm>
        </p:spPr>
        <p:txBody>
          <a:bodyPr>
            <a:normAutofit fontScale="92500" lnSpcReduction="10000"/>
          </a:bodyPr>
          <a:lstStyle/>
          <a:p>
            <a:pPr marL="228600" lvl="1">
              <a:spcBef>
                <a:spcPts val="1000"/>
              </a:spcBef>
            </a:pPr>
            <a:r>
              <a:rPr lang="en-SG" sz="2000" dirty="0"/>
              <a:t>NFC chip contains vCard</a:t>
            </a:r>
          </a:p>
          <a:p>
            <a:pPr marL="457200" lvl="2" indent="0">
              <a:spcBef>
                <a:spcPts val="1000"/>
              </a:spcBef>
              <a:buNone/>
            </a:pPr>
            <a:r>
              <a:rPr lang="en-SG" sz="1700" dirty="0"/>
              <a:t>vCard contains extra info as NFC chip memory &gt; 300 bytes for optimum QR Code</a:t>
            </a:r>
          </a:p>
          <a:p>
            <a:pPr marL="457200" lvl="1" indent="0">
              <a:buNone/>
            </a:pPr>
            <a:r>
              <a:rPr lang="en-SG" sz="1100" dirty="0"/>
              <a:t>BEGIN:VCARD</a:t>
            </a:r>
          </a:p>
          <a:p>
            <a:pPr marL="457200" lvl="1" indent="0">
              <a:buNone/>
            </a:pPr>
            <a:r>
              <a:rPr lang="en-SG" sz="1100" dirty="0"/>
              <a:t>N:Yeo;Kheng Meng</a:t>
            </a:r>
          </a:p>
          <a:p>
            <a:pPr marL="457200" lvl="1" indent="0">
              <a:buNone/>
            </a:pPr>
            <a:r>
              <a:rPr lang="en-SG" sz="1100" dirty="0" err="1"/>
              <a:t>EMAIL:khengmeng@algoaccess.com</a:t>
            </a:r>
            <a:endParaRPr lang="en-SG" sz="1100" dirty="0"/>
          </a:p>
          <a:p>
            <a:pPr marL="457200" lvl="1" indent="0">
              <a:buNone/>
            </a:pPr>
            <a:r>
              <a:rPr lang="en-SG" sz="1100" b="1" dirty="0"/>
              <a:t>EMAIL:yeokm1@gmail.com</a:t>
            </a:r>
          </a:p>
          <a:p>
            <a:pPr marL="457200" lvl="1" indent="0">
              <a:buNone/>
            </a:pPr>
            <a:r>
              <a:rPr lang="en-SG" sz="1100" dirty="0" err="1"/>
              <a:t>ORG:Algo</a:t>
            </a:r>
            <a:r>
              <a:rPr lang="en-SG" sz="1100" dirty="0"/>
              <a:t> Access Pte Ltd</a:t>
            </a:r>
          </a:p>
          <a:p>
            <a:pPr marL="457200" lvl="1" indent="0">
              <a:buNone/>
            </a:pPr>
            <a:r>
              <a:rPr lang="en-SG" sz="1100" dirty="0"/>
              <a:t>TEL;CELL:+65 97390391</a:t>
            </a:r>
          </a:p>
          <a:p>
            <a:pPr marL="457200" lvl="1" indent="0">
              <a:buNone/>
            </a:pPr>
            <a:r>
              <a:rPr lang="en-SG" sz="1100" dirty="0" err="1"/>
              <a:t>TITLE:Software</a:t>
            </a:r>
            <a:r>
              <a:rPr lang="en-SG" sz="1100" dirty="0"/>
              <a:t>/Hardware Engineer</a:t>
            </a:r>
          </a:p>
          <a:p>
            <a:pPr marL="457200" lvl="1" indent="0">
              <a:buNone/>
            </a:pPr>
            <a:r>
              <a:rPr lang="en-SG" sz="1100" dirty="0" err="1"/>
              <a:t>URL;WORK:http</a:t>
            </a:r>
            <a:r>
              <a:rPr lang="en-SG" sz="1100" dirty="0"/>
              <a:t>://algoaccess.com</a:t>
            </a:r>
          </a:p>
          <a:p>
            <a:pPr marL="457200" lvl="1" indent="0">
              <a:buNone/>
            </a:pPr>
            <a:r>
              <a:rPr lang="en-SG" sz="1100" dirty="0"/>
              <a:t>URL:http://yeokhengmeng.com</a:t>
            </a:r>
          </a:p>
          <a:p>
            <a:pPr marL="457200" lvl="1" indent="0">
              <a:buNone/>
            </a:pPr>
            <a:r>
              <a:rPr lang="en-SG" sz="1100" b="1" dirty="0"/>
              <a:t>URL:https://www.linkedin.com/in/yeokhengmeng</a:t>
            </a:r>
          </a:p>
          <a:p>
            <a:pPr marL="457200" lvl="1" indent="0">
              <a:buNone/>
            </a:pPr>
            <a:r>
              <a:rPr lang="en-SG" sz="1100" dirty="0"/>
              <a:t>END:VCARD</a:t>
            </a:r>
          </a:p>
          <a:p>
            <a:r>
              <a:rPr lang="en-SG" sz="2000" dirty="0"/>
              <a:t>Young Blue’s NFC chip </a:t>
            </a:r>
          </a:p>
          <a:p>
            <a:pPr lvl="1"/>
            <a:r>
              <a:rPr lang="en-SG" sz="1600" dirty="0"/>
              <a:t>NXP NTAG216 (NT2H1611)</a:t>
            </a:r>
          </a:p>
          <a:p>
            <a:pPr lvl="1"/>
            <a:r>
              <a:rPr lang="en-SG" sz="1600" dirty="0"/>
              <a:t>HXSON-4/SOT1312-1 package (1.5mm x 2mm)</a:t>
            </a:r>
          </a:p>
          <a:p>
            <a:pPr lvl="1"/>
            <a:r>
              <a:rPr lang="en-SG" sz="1600" dirty="0"/>
              <a:t>888 bytes</a:t>
            </a:r>
          </a:p>
          <a:p>
            <a:pPr lvl="1"/>
            <a:r>
              <a:rPr lang="en-SG" sz="1600" dirty="0"/>
              <a:t>50pf input capacitance</a:t>
            </a:r>
          </a:p>
          <a:p>
            <a:r>
              <a:rPr lang="en-SG" sz="2000" dirty="0"/>
              <a:t>Formal Black’s NFC chip </a:t>
            </a:r>
          </a:p>
          <a:p>
            <a:pPr lvl="1"/>
            <a:r>
              <a:rPr lang="en-SG" sz="1600" dirty="0"/>
              <a:t>NXP NTAG I²C (NT3H1201)</a:t>
            </a:r>
          </a:p>
          <a:p>
            <a:pPr lvl="1"/>
            <a:r>
              <a:rPr lang="en-SG" sz="1600" dirty="0"/>
              <a:t>TSSOP-8 package (5mm x 3mm)</a:t>
            </a:r>
          </a:p>
          <a:p>
            <a:pPr lvl="1"/>
            <a:r>
              <a:rPr lang="en-SG" sz="1600" dirty="0"/>
              <a:t>1904 bytes</a:t>
            </a:r>
          </a:p>
          <a:p>
            <a:pPr lvl="1"/>
            <a:r>
              <a:rPr lang="en-SG" sz="1600" dirty="0"/>
              <a:t>50pf input capacitance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0193"/>
          <a:stretch/>
        </p:blipFill>
        <p:spPr>
          <a:xfrm>
            <a:off x="5544214" y="2177892"/>
            <a:ext cx="3370130" cy="902587"/>
          </a:xfrm>
          <a:prstGeom prst="rect">
            <a:avLst/>
          </a:prstGeom>
        </p:spPr>
      </p:pic>
      <p:pic>
        <p:nvPicPr>
          <p:cNvPr id="10" name="Content Placeholder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1100"/>
          <a:stretch/>
        </p:blipFill>
        <p:spPr>
          <a:xfrm>
            <a:off x="5544214" y="3851130"/>
            <a:ext cx="3352854" cy="810811"/>
          </a:xfrm>
          <a:prstGeom prst="rect">
            <a:avLst/>
          </a:prstGeom>
        </p:spPr>
      </p:pic>
      <p:sp>
        <p:nvSpPr>
          <p:cNvPr id="4" name="Rounded Rectangle 3"/>
          <p:cNvSpPr/>
          <p:nvPr/>
        </p:nvSpPr>
        <p:spPr>
          <a:xfrm>
            <a:off x="7097843" y="2525582"/>
            <a:ext cx="464695" cy="30756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" name="Rounded Rectangle 11"/>
          <p:cNvSpPr/>
          <p:nvPr/>
        </p:nvSpPr>
        <p:spPr>
          <a:xfrm>
            <a:off x="6962248" y="4024727"/>
            <a:ext cx="600290" cy="35989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35F6A-5EEF-46D8-ADC3-E281ABD2E7A5}" type="slidenum">
              <a:rPr lang="en-SG" smtClean="0"/>
              <a:t>14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951008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296" y="117893"/>
            <a:ext cx="6214675" cy="881047"/>
          </a:xfrm>
        </p:spPr>
        <p:txBody>
          <a:bodyPr>
            <a:normAutofit/>
          </a:bodyPr>
          <a:lstStyle/>
          <a:p>
            <a:r>
              <a:rPr lang="en-SG" sz="4000" dirty="0"/>
              <a:t>Quick contact adding: NFC (2)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6296" y="909305"/>
                <a:ext cx="5644346" cy="5389895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SG" sz="1800" u="sng" dirty="0"/>
                  <a:t>NFC antenna Design</a:t>
                </a:r>
              </a:p>
              <a:p>
                <a:r>
                  <a:rPr lang="en-SG" sz="1800" dirty="0"/>
                  <a:t>PCB antenna on TOP layer</a:t>
                </a:r>
                <a:endParaRPr lang="en-SG" sz="1800" b="0" i="1" dirty="0">
                  <a:latin typeface="Cambria Math" panose="02040503050406030204" pitchFamily="18" charset="0"/>
                </a:endParaRPr>
              </a:p>
              <a:p>
                <a:r>
                  <a:rPr lang="en-SG" sz="1800" dirty="0">
                    <a:latin typeface="Cambria Math" panose="02040503050406030204" pitchFamily="18" charset="0"/>
                  </a:rPr>
                  <a:t>Antenna calculations</a:t>
                </a:r>
                <a:endParaRPr lang="en-SG" sz="1800" b="0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SG" sz="1400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SG" sz="1400" b="0" i="1" baseline="-25000" smtClean="0">
                        <a:latin typeface="Cambria Math" panose="02040503050406030204" pitchFamily="18" charset="0"/>
                      </a:rPr>
                      <m:t>𝑎𝑛𝑡</m:t>
                    </m:r>
                    <m:r>
                      <a:rPr lang="en-SG" sz="1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SG" sz="1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SG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SG" sz="1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SG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SG" sz="1400" b="0" i="1" smtClean="0">
                                    <a:latin typeface="Cambria Math" panose="02040503050406030204" pitchFamily="18" charset="0"/>
                                  </a:rPr>
                                  <m:t>2 </m:t>
                                </m:r>
                                <m:r>
                                  <a:rPr lang="en-SG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  <m:r>
                                  <a:rPr lang="en-SG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en-SG" sz="1400" b="0" i="1" baseline="-2500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d>
                          </m:e>
                          <m:sup>
                            <m:r>
                              <a:rPr lang="en-SG" sz="1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SG" sz="1400" b="0" i="1" smtClean="0">
                            <a:latin typeface="Cambria Math" panose="02040503050406030204" pitchFamily="18" charset="0"/>
                          </a:rPr>
                          <m:t> ∗</m:t>
                        </m:r>
                        <m:sSub>
                          <m:sSubPr>
                            <m:ctrlPr>
                              <a:rPr lang="en-SG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SG" sz="14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SG" sz="1400" b="0" i="1" smtClean="0">
                                <a:latin typeface="Cambria Math" panose="02040503050406030204" pitchFamily="18" charset="0"/>
                              </a:rPr>
                              <m:t>𝑡𝑢𝑛</m:t>
                            </m:r>
                          </m:sub>
                        </m:sSub>
                      </m:den>
                    </m:f>
                  </m:oMath>
                </a14:m>
                <a:endParaRPr lang="en-SG" sz="1400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SG" sz="1400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SG" sz="1400" b="0" i="1" baseline="-25000" smtClean="0">
                        <a:latin typeface="Cambria Math" panose="02040503050406030204" pitchFamily="18" charset="0"/>
                      </a:rPr>
                      <m:t>𝑎𝑛𝑡</m:t>
                    </m:r>
                    <m:r>
                      <a:rPr lang="en-SG" sz="1400" b="0" i="1" smtClean="0">
                        <a:latin typeface="Cambria Math" panose="02040503050406030204" pitchFamily="18" charset="0"/>
                      </a:rPr>
                      <m:t>=2.34 ∗(4</m:t>
                    </m:r>
                    <m:r>
                      <a:rPr lang="en-SG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SG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∗</m:t>
                    </m:r>
                    <m:sSup>
                      <m:sSupPr>
                        <m:ctrlPr>
                          <a:rPr lang="en-SG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SG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SG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−7</m:t>
                        </m:r>
                      </m:sup>
                    </m:sSup>
                    <m:r>
                      <a:rPr lang="en-SG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en-SG" sz="1400" b="0" i="1" smtClean="0">
                        <a:latin typeface="Cambria Math" panose="02040503050406030204" pitchFamily="18" charset="0"/>
                      </a:rPr>
                      <m:t> ∗</m:t>
                    </m:r>
                    <m:sSup>
                      <m:sSupPr>
                        <m:ctrlPr>
                          <a:rPr lang="en-SG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SG" sz="1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en-SG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SG" sz="1400" b="0" i="1" smtClean="0">
                        <a:latin typeface="Cambria Math" panose="02040503050406030204" pitchFamily="18" charset="0"/>
                      </a:rPr>
                      <m:t>∗</m:t>
                    </m:r>
                    <m:f>
                      <m:fPr>
                        <m:ctrlPr>
                          <a:rPr lang="en-SG" sz="1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>
                          <m:fPr>
                            <m:ctrlPr>
                              <a:rPr lang="en-SG" sz="1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SG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SG" sz="1400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SG" sz="1400" b="0" i="1" smtClean="0">
                                    <a:latin typeface="Cambria Math" panose="02040503050406030204" pitchFamily="18" charset="0"/>
                                  </a:rPr>
                                  <m:t>𝑜𝑢𝑡</m:t>
                                </m:r>
                              </m:sub>
                            </m:sSub>
                            <m:r>
                              <a:rPr lang="en-SG" sz="1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SG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SG" sz="1400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SG" sz="1400" b="0" i="1" smtClean="0">
                                    <a:latin typeface="Cambria Math" panose="02040503050406030204" pitchFamily="18" charset="0"/>
                                  </a:rPr>
                                  <m:t>𝑖𝑛</m:t>
                                </m:r>
                              </m:sub>
                            </m:sSub>
                          </m:num>
                          <m:den>
                            <m:r>
                              <a:rPr lang="en-SG" sz="1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num>
                      <m:den>
                        <m:r>
                          <a:rPr lang="en-SG" sz="1400" b="0" i="1" smtClean="0">
                            <a:latin typeface="Cambria Math" panose="02040503050406030204" pitchFamily="18" charset="0"/>
                          </a:rPr>
                          <m:t>1+2.75 ∗</m:t>
                        </m:r>
                        <m:f>
                          <m:fPr>
                            <m:ctrlPr>
                              <a:rPr lang="en-SG" sz="1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SG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SG" sz="1400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SG" sz="1400" b="0" i="1" smtClean="0">
                                    <a:latin typeface="Cambria Math" panose="02040503050406030204" pitchFamily="18" charset="0"/>
                                  </a:rPr>
                                  <m:t>𝑜𝑢𝑡</m:t>
                                </m:r>
                              </m:sub>
                            </m:sSub>
                            <m:r>
                              <a:rPr lang="en-SG" sz="1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SG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SG" sz="1400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SG" sz="1400" b="0" i="1" smtClean="0">
                                    <a:latin typeface="Cambria Math" panose="02040503050406030204" pitchFamily="18" charset="0"/>
                                  </a:rPr>
                                  <m:t>𝑖𝑛</m:t>
                                </m:r>
                              </m:sub>
                            </m:sSub>
                          </m:num>
                          <m:den>
                            <m:r>
                              <a:rPr lang="en-SG" sz="14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SG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SG" sz="14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SG" sz="1400" b="0" i="1" smtClean="0">
                                    <a:latin typeface="Cambria Math" panose="02040503050406030204" pitchFamily="18" charset="0"/>
                                  </a:rPr>
                                  <m:t>𝑜𝑢𝑡</m:t>
                                </m:r>
                              </m:sub>
                            </m:sSub>
                            <m:r>
                              <a:rPr lang="en-SG" sz="1400" i="1">
                                <a:latin typeface="Cambria Math" panose="02040503050406030204" pitchFamily="18" charset="0"/>
                              </a:rPr>
                              <m:t>+ </m:t>
                            </m:r>
                            <m:sSub>
                              <m:sSubPr>
                                <m:ctrlPr>
                                  <a:rPr lang="en-SG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SG" sz="14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SG" sz="1400" b="0" i="1" smtClean="0">
                                    <a:latin typeface="Cambria Math" panose="02040503050406030204" pitchFamily="18" charset="0"/>
                                  </a:rPr>
                                  <m:t>𝑖𝑛</m:t>
                                </m:r>
                              </m:sub>
                            </m:sSub>
                            <m:r>
                              <a:rPr lang="en-SG" sz="14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den>
                        </m:f>
                      </m:den>
                    </m:f>
                  </m:oMath>
                </a14:m>
                <a:endParaRPr lang="en-SG" sz="1400" dirty="0"/>
              </a:p>
              <a:p>
                <a:pPr lvl="1"/>
                <a:r>
                  <a:rPr lang="en-SG" sz="1400" dirty="0"/>
                  <a:t>F</a:t>
                </a:r>
                <a:r>
                  <a:rPr lang="en-SG" sz="1400" baseline="-25000" dirty="0"/>
                  <a:t>0</a:t>
                </a:r>
                <a:r>
                  <a:rPr lang="en-SG" sz="1400" dirty="0"/>
                  <a:t>: 13.56Mhz</a:t>
                </a:r>
              </a:p>
              <a:p>
                <a:pPr lvl="1"/>
                <a:r>
                  <a:rPr lang="en-SG" sz="1400" dirty="0" err="1"/>
                  <a:t>C</a:t>
                </a:r>
                <a:r>
                  <a:rPr lang="en-SG" sz="1400" baseline="-25000" dirty="0" err="1"/>
                  <a:t>tun</a:t>
                </a:r>
                <a:r>
                  <a:rPr lang="en-SG" sz="1400" dirty="0"/>
                  <a:t> = Tuning capacitance </a:t>
                </a:r>
              </a:p>
              <a:p>
                <a:pPr lvl="1"/>
                <a:r>
                  <a:rPr lang="en-SG" sz="1400" dirty="0"/>
                  <a:t>N: Number of turns</a:t>
                </a:r>
              </a:p>
              <a:p>
                <a:pPr lvl="1"/>
                <a:r>
                  <a:rPr lang="en-SG" sz="1400" dirty="0" err="1"/>
                  <a:t>D</a:t>
                </a:r>
                <a:r>
                  <a:rPr lang="en-SG" sz="1400" baseline="-25000" dirty="0" err="1"/>
                  <a:t>out</a:t>
                </a:r>
                <a:r>
                  <a:rPr lang="en-SG" sz="1400" dirty="0"/>
                  <a:t>: Outer diameter</a:t>
                </a:r>
              </a:p>
              <a:p>
                <a:pPr lvl="1"/>
                <a:r>
                  <a:rPr lang="en-SG" sz="1400" dirty="0"/>
                  <a:t>D</a:t>
                </a:r>
                <a:r>
                  <a:rPr lang="en-SG" sz="1400" baseline="-25000" dirty="0"/>
                  <a:t>in</a:t>
                </a:r>
                <a:r>
                  <a:rPr lang="en-SG" sz="1400" dirty="0"/>
                  <a:t>: Inner diameter</a:t>
                </a:r>
              </a:p>
              <a:p>
                <a:r>
                  <a:rPr lang="en-SG" sz="1800" dirty="0"/>
                  <a:t>Antenna fixed values</a:t>
                </a:r>
              </a:p>
              <a:p>
                <a:pPr lvl="1"/>
                <a:r>
                  <a:rPr lang="en-SG" sz="1400" dirty="0"/>
                  <a:t>35um layer thickness as set by PCB manufacturer</a:t>
                </a:r>
              </a:p>
              <a:p>
                <a:pPr lvl="1"/>
                <a:r>
                  <a:rPr lang="en-SG" sz="1400" dirty="0"/>
                  <a:t>0.5mm width and gap to ease drawing of traces</a:t>
                </a:r>
              </a:p>
              <a:p>
                <a:pPr lvl="1"/>
                <a:r>
                  <a:rPr lang="en-SG" sz="1400" dirty="0"/>
                  <a:t>Aim for antenna resonance of 50pF to match NFC chip</a:t>
                </a:r>
              </a:p>
              <a:p>
                <a:pPr marL="457200" lvl="1" indent="0">
                  <a:buNone/>
                </a:pPr>
                <a:r>
                  <a:rPr lang="en-SG" sz="1200" dirty="0"/>
                  <a:t>	-&gt; Reduce BOM of another tuning capacitor</a:t>
                </a:r>
                <a:endParaRPr lang="en-SG" sz="1800" dirty="0"/>
              </a:p>
              <a:p>
                <a:r>
                  <a:rPr lang="en-SG" sz="1800" dirty="0"/>
                  <a:t>I dislike calculations so…</a:t>
                </a:r>
              </a:p>
              <a:p>
                <a:r>
                  <a:rPr lang="en-SG" sz="1800" dirty="0"/>
                  <a:t>Use Panasonic NFC Design Navigator</a:t>
                </a:r>
              </a:p>
              <a:p>
                <a:pPr lvl="1"/>
                <a:r>
                  <a:rPr lang="en-SG" sz="1000" dirty="0">
                    <a:hlinkClick r:id="rId2"/>
                  </a:rPr>
                  <a:t>http://www.semicon.panasonic.co.jp/en/tool/nfcdesignnavigator/</a:t>
                </a:r>
                <a:endParaRPr lang="en-SG" sz="18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6296" y="909305"/>
                <a:ext cx="5644346" cy="5389895"/>
              </a:xfrm>
              <a:blipFill>
                <a:blip r:embed="rId3"/>
                <a:stretch>
                  <a:fillRect l="-648" t="-1471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1463" y="0"/>
            <a:ext cx="2472537" cy="161044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5714" y="1636912"/>
            <a:ext cx="3161327" cy="4815735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35F6A-5EEF-46D8-ADC3-E281ABD2E7A5}" type="slidenum">
              <a:rPr lang="en-SG" smtClean="0"/>
              <a:t>15</a:t>
            </a:fld>
            <a:endParaRPr lang="en-SG"/>
          </a:p>
        </p:txBody>
      </p:sp>
      <p:sp>
        <p:nvSpPr>
          <p:cNvPr id="4" name="TextBox 3"/>
          <p:cNvSpPr txBox="1"/>
          <p:nvPr/>
        </p:nvSpPr>
        <p:spPr>
          <a:xfrm>
            <a:off x="0" y="6408429"/>
            <a:ext cx="60388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000" dirty="0"/>
              <a:t>Antenna calculations source: </a:t>
            </a:r>
          </a:p>
          <a:p>
            <a:r>
              <a:rPr lang="en-SG" sz="1000" dirty="0">
                <a:hlinkClick r:id="rId6"/>
              </a:rPr>
              <a:t>http://www.st.com/st-web-ui/static/active/jp/resource/technical/document/application_note/CD00221490.pdf</a:t>
            </a:r>
            <a:endParaRPr lang="en-SG" sz="1000" dirty="0"/>
          </a:p>
        </p:txBody>
      </p:sp>
    </p:spTree>
    <p:extLst>
      <p:ext uri="{BB962C8B-B14F-4D97-AF65-F5344CB8AC3E}">
        <p14:creationId xmlns:p14="http://schemas.microsoft.com/office/powerpoint/2010/main" val="1640992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164" y="176441"/>
            <a:ext cx="7886700" cy="534760"/>
          </a:xfrm>
        </p:spPr>
        <p:txBody>
          <a:bodyPr>
            <a:normAutofit fontScale="90000"/>
          </a:bodyPr>
          <a:lstStyle/>
          <a:p>
            <a:r>
              <a:rPr lang="en-SG" dirty="0"/>
              <a:t>Assembly Process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9507" y="1012825"/>
            <a:ext cx="7886700" cy="4351338"/>
          </a:xfrm>
        </p:spPr>
        <p:txBody>
          <a:bodyPr/>
          <a:lstStyle/>
          <a:p>
            <a:r>
              <a:rPr lang="en-SG" dirty="0"/>
              <a:t>Stencil and solder paste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35F6A-5EEF-46D8-ADC3-E281ABD2E7A5}" type="slidenum">
              <a:rPr lang="en-SG" smtClean="0"/>
              <a:t>16</a:t>
            </a:fld>
            <a:endParaRPr lang="en-SG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72" y="2651372"/>
            <a:ext cx="2976123" cy="293682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9646" y="320559"/>
            <a:ext cx="4020457" cy="301534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8144" y="3418771"/>
            <a:ext cx="4585855" cy="3385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5072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3231" y="152324"/>
            <a:ext cx="7886700" cy="1325563"/>
          </a:xfrm>
        </p:spPr>
        <p:txBody>
          <a:bodyPr/>
          <a:lstStyle/>
          <a:p>
            <a:r>
              <a:rPr lang="en-SG" dirty="0"/>
              <a:t>Assembly Process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477887"/>
            <a:ext cx="7886700" cy="4351338"/>
          </a:xfrm>
        </p:spPr>
        <p:txBody>
          <a:bodyPr/>
          <a:lstStyle/>
          <a:p>
            <a:r>
              <a:rPr lang="en-SG" dirty="0"/>
              <a:t>Hot plate reflow soldering</a:t>
            </a:r>
          </a:p>
          <a:p>
            <a:r>
              <a:rPr lang="en-SG" dirty="0"/>
              <a:t>Hand soldering for battery holders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35F6A-5EEF-46D8-ADC3-E281ABD2E7A5}" type="slidenum">
              <a:rPr lang="en-SG" smtClean="0"/>
              <a:t>17</a:t>
            </a:fld>
            <a:endParaRPr lang="en-SG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0670" y="858963"/>
            <a:ext cx="3843330" cy="2501280"/>
          </a:xfrm>
          <a:prstGeom prst="rect">
            <a:avLst/>
          </a:prstGeom>
        </p:spPr>
      </p:pic>
      <p:pic>
        <p:nvPicPr>
          <p:cNvPr id="7" name="Content Placeholder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7937" y="3559232"/>
            <a:ext cx="3342729" cy="279711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326" y="3559232"/>
            <a:ext cx="4153617" cy="2797119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>
            <a:off x="4487870" y="4725562"/>
            <a:ext cx="812800" cy="4644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1751569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21479" y="240846"/>
            <a:ext cx="2738664" cy="1325563"/>
          </a:xfrm>
        </p:spPr>
        <p:txBody>
          <a:bodyPr/>
          <a:lstStyle/>
          <a:p>
            <a:r>
              <a:rPr lang="en-SG" dirty="0"/>
              <a:t>Cost (SGD)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35F6A-5EEF-46D8-ADC3-E281ABD2E7A5}" type="slidenum">
              <a:rPr lang="en-SG" smtClean="0"/>
              <a:t>18</a:t>
            </a:fld>
            <a:endParaRPr lang="en-SG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9637813"/>
              </p:ext>
            </p:extLst>
          </p:nvPr>
        </p:nvGraphicFramePr>
        <p:xfrm>
          <a:off x="1651908" y="2154261"/>
          <a:ext cx="5677806" cy="2040367"/>
        </p:xfrm>
        <a:graphic>
          <a:graphicData uri="http://schemas.openxmlformats.org/drawingml/2006/table">
            <a:tbl>
              <a:tblPr/>
              <a:tblGrid>
                <a:gridCol w="1892602">
                  <a:extLst>
                    <a:ext uri="{9D8B030D-6E8A-4147-A177-3AD203B41FA5}">
                      <a16:colId xmlns:a16="http://schemas.microsoft.com/office/drawing/2014/main" val="4281845041"/>
                    </a:ext>
                  </a:extLst>
                </a:gridCol>
                <a:gridCol w="1892602">
                  <a:extLst>
                    <a:ext uri="{9D8B030D-6E8A-4147-A177-3AD203B41FA5}">
                      <a16:colId xmlns:a16="http://schemas.microsoft.com/office/drawing/2014/main" val="999898605"/>
                    </a:ext>
                  </a:extLst>
                </a:gridCol>
                <a:gridCol w="1892602">
                  <a:extLst>
                    <a:ext uri="{9D8B030D-6E8A-4147-A177-3AD203B41FA5}">
                      <a16:colId xmlns:a16="http://schemas.microsoft.com/office/drawing/2014/main" val="2605304661"/>
                    </a:ext>
                  </a:extLst>
                </a:gridCol>
              </a:tblGrid>
              <a:tr h="984513">
                <a:tc>
                  <a:txBody>
                    <a:bodyPr/>
                    <a:lstStyle/>
                    <a:p>
                      <a:r>
                        <a:rPr lang="en-SG" sz="2400" b="1">
                          <a:effectLst/>
                        </a:rPr>
                        <a:t>Pieces</a:t>
                      </a:r>
                    </a:p>
                  </a:txBody>
                  <a:tcPr marL="61913" marR="61913" marT="28575" marB="28575" anchor="ctr">
                    <a:lnL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2400" b="1" dirty="0">
                          <a:solidFill>
                            <a:srgbClr val="0070C0"/>
                          </a:solidFill>
                          <a:effectLst/>
                        </a:rPr>
                        <a:t>Young Blue</a:t>
                      </a:r>
                    </a:p>
                  </a:txBody>
                  <a:tcPr marL="61913" marR="61913" marT="28575" marB="28575" anchor="ctr">
                    <a:lnL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2400" b="1">
                          <a:effectLst/>
                        </a:rPr>
                        <a:t>Formal Black</a:t>
                      </a:r>
                    </a:p>
                  </a:txBody>
                  <a:tcPr marL="61913" marR="61913" marT="28575" marB="28575" anchor="ctr">
                    <a:lnL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1329855"/>
                  </a:ext>
                </a:extLst>
              </a:tr>
              <a:tr h="527927">
                <a:tc>
                  <a:txBody>
                    <a:bodyPr/>
                    <a:lstStyle/>
                    <a:p>
                      <a:r>
                        <a:rPr lang="en-SG" sz="2400">
                          <a:effectLst/>
                        </a:rPr>
                        <a:t>10</a:t>
                      </a:r>
                    </a:p>
                  </a:txBody>
                  <a:tcPr marL="61913" marR="61913" marT="28575" marB="28575" anchor="ctr">
                    <a:lnL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2400" dirty="0">
                          <a:solidFill>
                            <a:srgbClr val="0070C0"/>
                          </a:solidFill>
                          <a:effectLst/>
                        </a:rPr>
                        <a:t>$15.53</a:t>
                      </a:r>
                    </a:p>
                  </a:txBody>
                  <a:tcPr marL="61913" marR="61913" marT="28575" marB="28575" anchor="ctr">
                    <a:lnL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2400">
                          <a:effectLst/>
                        </a:rPr>
                        <a:t>$17.19</a:t>
                      </a:r>
                    </a:p>
                  </a:txBody>
                  <a:tcPr marL="61913" marR="61913" marT="28575" marB="28575" anchor="ctr">
                    <a:lnL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066517"/>
                  </a:ext>
                </a:extLst>
              </a:tr>
              <a:tr h="527927">
                <a:tc>
                  <a:txBody>
                    <a:bodyPr/>
                    <a:lstStyle/>
                    <a:p>
                      <a:r>
                        <a:rPr lang="en-SG" sz="2400">
                          <a:effectLst/>
                        </a:rPr>
                        <a:t>50</a:t>
                      </a:r>
                    </a:p>
                  </a:txBody>
                  <a:tcPr marL="61913" marR="61913" marT="28575" marB="28575" anchor="ctr">
                    <a:lnL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2400" dirty="0">
                          <a:solidFill>
                            <a:srgbClr val="0070C0"/>
                          </a:solidFill>
                          <a:effectLst/>
                        </a:rPr>
                        <a:t>$10.53</a:t>
                      </a:r>
                    </a:p>
                  </a:txBody>
                  <a:tcPr marL="61913" marR="61913" marT="28575" marB="28575" anchor="ctr">
                    <a:lnL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2400" dirty="0">
                          <a:effectLst/>
                        </a:rPr>
                        <a:t>$12.26</a:t>
                      </a:r>
                    </a:p>
                  </a:txBody>
                  <a:tcPr marL="61913" marR="61913" marT="28575" marB="28575" anchor="ctr">
                    <a:lnL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16103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225699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016" y="0"/>
            <a:ext cx="7886700" cy="1325563"/>
          </a:xfrm>
        </p:spPr>
        <p:txBody>
          <a:bodyPr/>
          <a:lstStyle/>
          <a:p>
            <a:r>
              <a:rPr lang="en-SG" dirty="0"/>
              <a:t>Future work (Concept card)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3016" y="1541124"/>
            <a:ext cx="8402334" cy="4635839"/>
          </a:xfrm>
        </p:spPr>
        <p:txBody>
          <a:bodyPr>
            <a:normAutofit lnSpcReduction="10000"/>
          </a:bodyPr>
          <a:lstStyle/>
          <a:p>
            <a:r>
              <a:rPr lang="en-SG" u="sng" dirty="0"/>
              <a:t>Only for special case</a:t>
            </a:r>
          </a:p>
          <a:p>
            <a:r>
              <a:rPr lang="en-SG" dirty="0"/>
              <a:t>Sensor suite</a:t>
            </a:r>
          </a:p>
          <a:p>
            <a:pPr lvl="1"/>
            <a:r>
              <a:rPr lang="en-SG" dirty="0"/>
              <a:t>Bosch BME280: temperature and humidity sensor</a:t>
            </a:r>
          </a:p>
          <a:p>
            <a:pPr lvl="1"/>
            <a:r>
              <a:rPr lang="en-SG" dirty="0"/>
              <a:t>Maxim MAX30100: Pulse Oximeter and Heart-Rate Sensor</a:t>
            </a:r>
          </a:p>
          <a:p>
            <a:pPr lvl="1"/>
            <a:r>
              <a:rPr lang="en-SG" dirty="0"/>
              <a:t>Silicon Labs SI1145: UV Sensor</a:t>
            </a:r>
          </a:p>
          <a:p>
            <a:pPr lvl="1"/>
            <a:r>
              <a:rPr lang="en-SG" dirty="0"/>
              <a:t>Texas Instruments TMP007: IR thermometer</a:t>
            </a:r>
          </a:p>
          <a:p>
            <a:r>
              <a:rPr lang="en-SG" dirty="0"/>
              <a:t>OLED screen</a:t>
            </a:r>
          </a:p>
          <a:p>
            <a:r>
              <a:rPr lang="en-SG" dirty="0"/>
              <a:t>Bluetooth Low Energy</a:t>
            </a:r>
          </a:p>
          <a:p>
            <a:pPr lvl="1"/>
            <a:r>
              <a:rPr lang="en-SG" dirty="0" err="1"/>
              <a:t>Rigado</a:t>
            </a:r>
            <a:r>
              <a:rPr lang="en-SG" dirty="0"/>
              <a:t> BMD-300 or </a:t>
            </a:r>
            <a:r>
              <a:rPr lang="en-SG" dirty="0" err="1"/>
              <a:t>Raytac</a:t>
            </a:r>
            <a:r>
              <a:rPr lang="en-SG" dirty="0"/>
              <a:t> MDBT42 nRF52 module</a:t>
            </a:r>
          </a:p>
          <a:p>
            <a:r>
              <a:rPr lang="en-SG" dirty="0"/>
              <a:t>LIR2450 3.6V rechargeable coin-cell</a:t>
            </a:r>
          </a:p>
          <a:p>
            <a:r>
              <a:rPr lang="en-SG" dirty="0"/>
              <a:t>Microchip MCP73831 battery charging IC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35F6A-5EEF-46D8-ADC3-E281ABD2E7A5}" type="slidenum">
              <a:rPr lang="en-SG" smtClean="0"/>
              <a:t>19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288859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"/>
            <a:ext cx="7886700" cy="691978"/>
          </a:xfrm>
        </p:spPr>
        <p:txBody>
          <a:bodyPr>
            <a:normAutofit fontScale="90000"/>
          </a:bodyPr>
          <a:lstStyle/>
          <a:p>
            <a:r>
              <a:rPr lang="en-SG" dirty="0"/>
              <a:t>Backstory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729" y="691978"/>
            <a:ext cx="8648989" cy="5329609"/>
          </a:xfrm>
        </p:spPr>
      </p:pic>
      <p:sp>
        <p:nvSpPr>
          <p:cNvPr id="5" name="Rectangle 4"/>
          <p:cNvSpPr/>
          <p:nvPr/>
        </p:nvSpPr>
        <p:spPr>
          <a:xfrm>
            <a:off x="628650" y="4195917"/>
            <a:ext cx="646235" cy="17927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" name="TextBox 5"/>
          <p:cNvSpPr txBox="1"/>
          <p:nvPr/>
        </p:nvSpPr>
        <p:spPr>
          <a:xfrm>
            <a:off x="7658100" y="6145824"/>
            <a:ext cx="1279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(June 2015)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628650" y="4456800"/>
            <a:ext cx="84150" cy="1689024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/>
          <p:cNvSpPr/>
          <p:nvPr/>
        </p:nvSpPr>
        <p:spPr>
          <a:xfrm>
            <a:off x="521707" y="6303020"/>
            <a:ext cx="2227007" cy="424271"/>
          </a:xfrm>
          <a:prstGeom prst="round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The spelling mistake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35F6A-5EEF-46D8-ADC3-E281ABD2E7A5}" type="slidenum">
              <a:rPr lang="en-SG" smtClean="0"/>
              <a:t>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962557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6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12" dur="10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50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10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Sensor breakouts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7325" y="1283830"/>
            <a:ext cx="2451139" cy="3686755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35F6A-5EEF-46D8-ADC3-E281ABD2E7A5}" type="slidenum">
              <a:rPr lang="en-SG" smtClean="0"/>
              <a:t>20</a:t>
            </a:fld>
            <a:endParaRPr lang="en-SG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1323" y="1403660"/>
            <a:ext cx="1892813" cy="194848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415" y="3058797"/>
            <a:ext cx="1935470" cy="140570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557325" y="5063689"/>
            <a:ext cx="24496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200" dirty="0"/>
              <a:t>Maxim MAX30100 breakout</a:t>
            </a:r>
          </a:p>
          <a:p>
            <a:r>
              <a:rPr lang="en-SG" sz="1200" dirty="0"/>
              <a:t>Pulse Oximeter &amp; Heart-Rate Sensor</a:t>
            </a:r>
          </a:p>
          <a:p>
            <a:r>
              <a:rPr lang="en-SG" sz="1200" dirty="0"/>
              <a:t>By </a:t>
            </a:r>
            <a:r>
              <a:rPr lang="en-SG" sz="1200" dirty="0" err="1"/>
              <a:t>MicroElektronika</a:t>
            </a:r>
            <a:endParaRPr lang="en-SG" sz="1200" dirty="0"/>
          </a:p>
        </p:txBody>
      </p:sp>
      <p:sp>
        <p:nvSpPr>
          <p:cNvPr id="9" name="TextBox 8"/>
          <p:cNvSpPr txBox="1"/>
          <p:nvPr/>
        </p:nvSpPr>
        <p:spPr>
          <a:xfrm>
            <a:off x="-30178" y="4547040"/>
            <a:ext cx="33813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200" dirty="0"/>
              <a:t>Bosch BME280 breakout</a:t>
            </a:r>
          </a:p>
          <a:p>
            <a:r>
              <a:rPr lang="en-SG" sz="1200" dirty="0"/>
              <a:t>Temperature &amp; humidity</a:t>
            </a:r>
          </a:p>
          <a:p>
            <a:r>
              <a:rPr lang="en-SG" sz="1200" dirty="0">
                <a:hlinkClick r:id="rId5"/>
              </a:rPr>
              <a:t>https://github.com/yeokm1/pcb-bme280-breakout</a:t>
            </a:r>
            <a:endParaRPr lang="en-SG" sz="1200" dirty="0"/>
          </a:p>
        </p:txBody>
      </p:sp>
      <p:sp>
        <p:nvSpPr>
          <p:cNvPr id="10" name="TextBox 9"/>
          <p:cNvSpPr txBox="1"/>
          <p:nvPr/>
        </p:nvSpPr>
        <p:spPr>
          <a:xfrm>
            <a:off x="4030328" y="3202191"/>
            <a:ext cx="13027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200" dirty="0"/>
              <a:t>TMP007 breakout</a:t>
            </a:r>
          </a:p>
          <a:p>
            <a:r>
              <a:rPr lang="en-SG" sz="1200" dirty="0"/>
              <a:t>IR Thermometer</a:t>
            </a:r>
          </a:p>
          <a:p>
            <a:r>
              <a:rPr lang="en-SG" sz="1200" dirty="0"/>
              <a:t>By </a:t>
            </a:r>
            <a:r>
              <a:rPr lang="en-SG" sz="1200" dirty="0" err="1"/>
              <a:t>Adafruit</a:t>
            </a:r>
            <a:endParaRPr lang="en-SG" sz="1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206" y="1557720"/>
            <a:ext cx="1428750" cy="109537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1323" y="3979705"/>
            <a:ext cx="1854501" cy="1624568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030328" y="5710020"/>
            <a:ext cx="12033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200" dirty="0"/>
              <a:t>SI1145 breakout</a:t>
            </a:r>
          </a:p>
          <a:p>
            <a:r>
              <a:rPr lang="en-SG" sz="1200" dirty="0"/>
              <a:t>UV Sensor</a:t>
            </a:r>
          </a:p>
          <a:p>
            <a:r>
              <a:rPr lang="en-SG" sz="1200" dirty="0"/>
              <a:t>By </a:t>
            </a:r>
            <a:r>
              <a:rPr lang="en-SG" sz="1200" dirty="0" err="1"/>
              <a:t>Adafruit</a:t>
            </a:r>
            <a:endParaRPr lang="en-SG" sz="1200" dirty="0"/>
          </a:p>
        </p:txBody>
      </p:sp>
    </p:spTree>
    <p:extLst>
      <p:ext uri="{BB962C8B-B14F-4D97-AF65-F5344CB8AC3E}">
        <p14:creationId xmlns:p14="http://schemas.microsoft.com/office/powerpoint/2010/main" val="31563771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6486"/>
            <a:ext cx="7886700" cy="841986"/>
          </a:xfrm>
        </p:spPr>
        <p:txBody>
          <a:bodyPr/>
          <a:lstStyle/>
          <a:p>
            <a:r>
              <a:rPr lang="en-SG" dirty="0"/>
              <a:t>OLED screen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0231" y="858472"/>
            <a:ext cx="2883537" cy="3432175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35F6A-5EEF-46D8-ADC3-E281ABD2E7A5}" type="slidenum">
              <a:rPr lang="en-SG" smtClean="0"/>
              <a:t>21</a:t>
            </a:fld>
            <a:endParaRPr lang="en-SG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13016" y="5257800"/>
            <a:ext cx="8402334" cy="134522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dirty="0"/>
              <a:t>3cm x 1.5cm</a:t>
            </a:r>
          </a:p>
          <a:p>
            <a:r>
              <a:rPr lang="en-SG" dirty="0"/>
              <a:t>128 x 64 pixels. 0.96” diagonal</a:t>
            </a:r>
          </a:p>
          <a:p>
            <a:r>
              <a:rPr lang="en-SG" dirty="0"/>
              <a:t>Univision Technology UG-2864HSWEG01</a:t>
            </a:r>
          </a:p>
        </p:txBody>
      </p:sp>
    </p:spTree>
    <p:extLst>
      <p:ext uri="{BB962C8B-B14F-4D97-AF65-F5344CB8AC3E}">
        <p14:creationId xmlns:p14="http://schemas.microsoft.com/office/powerpoint/2010/main" val="5465902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78047"/>
          </a:xfrm>
        </p:spPr>
        <p:txBody>
          <a:bodyPr/>
          <a:lstStyle/>
          <a:p>
            <a:r>
              <a:rPr lang="en-SG" dirty="0" err="1"/>
              <a:t>Rigado</a:t>
            </a:r>
            <a:r>
              <a:rPr lang="en-SG" dirty="0"/>
              <a:t> BMD-300 BLE module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5908" y="1357146"/>
            <a:ext cx="7886700" cy="4351338"/>
          </a:xfrm>
        </p:spPr>
        <p:txBody>
          <a:bodyPr/>
          <a:lstStyle/>
          <a:p>
            <a:r>
              <a:rPr lang="en-SG" dirty="0"/>
              <a:t>Sample nRF52 module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35F6A-5EEF-46D8-ADC3-E281ABD2E7A5}" type="slidenum">
              <a:rPr lang="en-SG" smtClean="0"/>
              <a:t>22</a:t>
            </a:fld>
            <a:endParaRPr lang="en-SG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111" y="1900532"/>
            <a:ext cx="6528294" cy="445581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217541" y="6389889"/>
            <a:ext cx="52404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>
                <a:hlinkClick r:id="rId3"/>
              </a:rPr>
              <a:t>https://github.com/algoaccess/pcb-breakout-bmd300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9693448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742705"/>
          </a:xfrm>
        </p:spPr>
        <p:txBody>
          <a:bodyPr/>
          <a:lstStyle/>
          <a:p>
            <a:r>
              <a:rPr lang="en-SG" dirty="0"/>
              <a:t>Power source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35F6A-5EEF-46D8-ADC3-E281ABD2E7A5}" type="slidenum">
              <a:rPr lang="en-SG" smtClean="0"/>
              <a:t>23</a:t>
            </a:fld>
            <a:endParaRPr lang="en-SG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693"/>
          <a:stretch/>
        </p:blipFill>
        <p:spPr>
          <a:xfrm>
            <a:off x="5917951" y="1180728"/>
            <a:ext cx="2540249" cy="3064766"/>
          </a:xfrm>
        </p:spPr>
      </p:pic>
      <p:sp>
        <p:nvSpPr>
          <p:cNvPr id="9" name="TextBox 8"/>
          <p:cNvSpPr txBox="1"/>
          <p:nvPr/>
        </p:nvSpPr>
        <p:spPr>
          <a:xfrm>
            <a:off x="1441224" y="4457739"/>
            <a:ext cx="258109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LIR2450 rechargeable cell</a:t>
            </a:r>
          </a:p>
          <a:p>
            <a:r>
              <a:rPr lang="en-SG" dirty="0"/>
              <a:t>3.6V 120mAh</a:t>
            </a:r>
          </a:p>
          <a:p>
            <a:r>
              <a:rPr lang="en-SG" dirty="0"/>
              <a:t>24.5mm x 5mm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245988" y="4573711"/>
            <a:ext cx="21210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LIR2450 charger </a:t>
            </a:r>
          </a:p>
          <a:p>
            <a:r>
              <a:rPr lang="en-SG" dirty="0"/>
              <a:t>By: </a:t>
            </a:r>
            <a:r>
              <a:rPr lang="en-SG" dirty="0" err="1"/>
              <a:t>theledart</a:t>
            </a:r>
            <a:endParaRPr lang="en-SG" dirty="0"/>
          </a:p>
          <a:p>
            <a:r>
              <a:rPr lang="en-SG" dirty="0"/>
              <a:t>Based on MCP73831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280" y="1779640"/>
            <a:ext cx="3904647" cy="2006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862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8887"/>
            <a:ext cx="7772400" cy="862956"/>
          </a:xfrm>
        </p:spPr>
        <p:txBody>
          <a:bodyPr>
            <a:normAutofit fontScale="90000"/>
          </a:bodyPr>
          <a:lstStyle/>
          <a:p>
            <a:r>
              <a:rPr lang="en-SG" dirty="0"/>
              <a:t>The End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6278639"/>
            <a:ext cx="2897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 err="1"/>
              <a:t>Hackware</a:t>
            </a:r>
            <a:r>
              <a:rPr lang="en-SG" dirty="0"/>
              <a:t> v1.5 (24 Feb 2016)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139599" y="5931243"/>
            <a:ext cx="600440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SG" dirty="0"/>
              <a:t>By: Yeo Kheng Meng (</a:t>
            </a:r>
            <a:r>
              <a:rPr lang="en-SG" dirty="0">
                <a:hlinkClick r:id="rId2"/>
              </a:rPr>
              <a:t>yeokm1@gmail.com)</a:t>
            </a:r>
            <a:endParaRPr lang="en-SG" dirty="0"/>
          </a:p>
          <a:p>
            <a:pPr algn="r"/>
            <a:r>
              <a:rPr lang="en-SG" dirty="0">
                <a:hlinkClick r:id="rId3"/>
              </a:rPr>
              <a:t>https://github.com/yeokm1/pcb-name-card</a:t>
            </a:r>
            <a:endParaRPr lang="en-SG" dirty="0"/>
          </a:p>
          <a:p>
            <a:pPr algn="r"/>
            <a:r>
              <a:rPr lang="en-SG" dirty="0">
                <a:hlinkClick r:id="rId4"/>
              </a:rPr>
              <a:t>http://yeokhengmeng.com/2015/09/pcb-businessname-card/</a:t>
            </a:r>
            <a:endParaRPr lang="en-SG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35F6A-5EEF-46D8-ADC3-E281ABD2E7A5}" type="slidenum">
              <a:rPr lang="en-SG" smtClean="0"/>
              <a:t>24</a:t>
            </a:fld>
            <a:endParaRPr lang="en-SG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6615" y="915114"/>
            <a:ext cx="3115184" cy="423748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738349" y="5228079"/>
            <a:ext cx="3691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Help yourselves to the rejected cards</a:t>
            </a:r>
          </a:p>
        </p:txBody>
      </p:sp>
    </p:spTree>
    <p:extLst>
      <p:ext uri="{BB962C8B-B14F-4D97-AF65-F5344CB8AC3E}">
        <p14:creationId xmlns:p14="http://schemas.microsoft.com/office/powerpoint/2010/main" val="38098435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51502" y="148282"/>
            <a:ext cx="4742421" cy="708454"/>
          </a:xfrm>
        </p:spPr>
        <p:txBody>
          <a:bodyPr>
            <a:normAutofit fontScale="90000"/>
          </a:bodyPr>
          <a:lstStyle/>
          <a:p>
            <a:r>
              <a:rPr lang="en-SG" dirty="0"/>
              <a:t>Typical business cards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961" y="856736"/>
            <a:ext cx="5801796" cy="5801796"/>
          </a:xfrm>
          <a:prstGeom prst="rect">
            <a:avLst/>
          </a:prstGeom>
        </p:spPr>
      </p:pic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6245942" y="1825625"/>
            <a:ext cx="2743200" cy="4351338"/>
          </a:xfrm>
        </p:spPr>
        <p:txBody>
          <a:bodyPr/>
          <a:lstStyle/>
          <a:p>
            <a:r>
              <a:rPr lang="en-SG" dirty="0"/>
              <a:t>Plain</a:t>
            </a:r>
          </a:p>
          <a:p>
            <a:r>
              <a:rPr lang="en-SG" dirty="0"/>
              <a:t>Boring</a:t>
            </a:r>
          </a:p>
          <a:p>
            <a:r>
              <a:rPr lang="en-SG" dirty="0"/>
              <a:t>Forgettable</a:t>
            </a:r>
          </a:p>
          <a:p>
            <a:endParaRPr lang="en-SG" dirty="0"/>
          </a:p>
          <a:p>
            <a:endParaRPr lang="en-SG" dirty="0"/>
          </a:p>
        </p:txBody>
      </p:sp>
      <p:sp>
        <p:nvSpPr>
          <p:cNvPr id="6" name="TextBox 5"/>
          <p:cNvSpPr txBox="1"/>
          <p:nvPr/>
        </p:nvSpPr>
        <p:spPr>
          <a:xfrm>
            <a:off x="1156984" y="-1041094"/>
            <a:ext cx="4145687" cy="9248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59500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35F6A-5EEF-46D8-ADC3-E281ABD2E7A5}" type="slidenum">
              <a:rPr lang="en-SG" smtClean="0"/>
              <a:t>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399300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1307" y="2325"/>
            <a:ext cx="7886700" cy="663574"/>
          </a:xfrm>
        </p:spPr>
        <p:txBody>
          <a:bodyPr>
            <a:normAutofit fontScale="90000"/>
          </a:bodyPr>
          <a:lstStyle/>
          <a:p>
            <a:r>
              <a:rPr lang="en-SG" dirty="0"/>
              <a:t>Existing PCB business cards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71" y="3674551"/>
            <a:ext cx="4375236" cy="231708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7971" y="6229817"/>
            <a:ext cx="296427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100" dirty="0"/>
              <a:t>Logic gates: </a:t>
            </a:r>
            <a:r>
              <a:rPr lang="en-SG" sz="1100" dirty="0">
                <a:hlinkClick r:id="rId3"/>
              </a:rPr>
              <a:t>http://willfj.com/pcb-business-card/</a:t>
            </a:r>
            <a:endParaRPr lang="en-SG" sz="11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969" y="665899"/>
            <a:ext cx="3065376" cy="229903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994255" y="3187784"/>
            <a:ext cx="39469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100" dirty="0"/>
              <a:t>USB keyboard entry: </a:t>
            </a:r>
            <a:r>
              <a:rPr lang="en-SG" sz="1100" dirty="0">
                <a:hlinkClick r:id="rId5"/>
              </a:rPr>
              <a:t>http://eleccelerator.com/usb-business-card/</a:t>
            </a:r>
            <a:endParaRPr lang="en-SG" sz="11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7228" y="3674551"/>
            <a:ext cx="4160969" cy="233989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251033" y="6232890"/>
            <a:ext cx="497924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100" dirty="0"/>
              <a:t>Light ring: </a:t>
            </a:r>
            <a:r>
              <a:rPr lang="en-SG" sz="1100" dirty="0">
                <a:hlinkClick r:id="rId7"/>
              </a:rPr>
              <a:t>http://www.limpkin.fr/index.php?post/2014/06/16/My-business-card-v2</a:t>
            </a:r>
            <a:endParaRPr lang="en-SG" sz="11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235" y="698868"/>
            <a:ext cx="3260870" cy="244292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97971" y="3174764"/>
            <a:ext cx="470673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100" dirty="0"/>
              <a:t>Flash Drive emulation: </a:t>
            </a:r>
            <a:r>
              <a:rPr lang="en-SG" sz="1100" dirty="0">
                <a:hlinkClick r:id="rId9"/>
              </a:rPr>
              <a:t>http://makezine.com/2012/08/22/pcb-business-card-2/</a:t>
            </a:r>
            <a:endParaRPr lang="en-SG" sz="11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35F6A-5EEF-46D8-ADC3-E281ABD2E7A5}" type="slidenum">
              <a:rPr lang="en-SG" smtClean="0"/>
              <a:t>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8166397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Goals of my business card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3765" y="1825625"/>
            <a:ext cx="8201585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SG" dirty="0"/>
              <a:t>Be different</a:t>
            </a:r>
          </a:p>
          <a:p>
            <a:pPr marL="514350" indent="-514350">
              <a:buFont typeface="+mj-lt"/>
              <a:buAutoNum type="arabicPeriod"/>
            </a:pPr>
            <a:r>
              <a:rPr lang="en-SG" dirty="0"/>
              <a:t>Be useful</a:t>
            </a:r>
          </a:p>
          <a:p>
            <a:pPr marL="514350" indent="-514350">
              <a:buFont typeface="+mj-lt"/>
              <a:buAutoNum type="arabicPeriod"/>
            </a:pPr>
            <a:r>
              <a:rPr lang="en-SG" dirty="0"/>
              <a:t>Appear expensive but not too expensive</a:t>
            </a:r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35F6A-5EEF-46D8-ADC3-E281ABD2E7A5}" type="slidenum">
              <a:rPr lang="en-SG" smtClean="0"/>
              <a:t>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3502235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Feature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dirty="0"/>
              <a:t>White LED</a:t>
            </a:r>
          </a:p>
          <a:p>
            <a:r>
              <a:rPr lang="en-SG" dirty="0"/>
              <a:t>Ultraviolet LED</a:t>
            </a:r>
          </a:p>
          <a:p>
            <a:r>
              <a:rPr lang="en-SG" dirty="0"/>
              <a:t>Ruler</a:t>
            </a:r>
          </a:p>
          <a:p>
            <a:endParaRPr lang="en-SG" dirty="0"/>
          </a:p>
          <a:p>
            <a:r>
              <a:rPr lang="en-SG" dirty="0"/>
              <a:t>Quick adding of my contact</a:t>
            </a:r>
          </a:p>
          <a:p>
            <a:pPr lvl="1"/>
            <a:r>
              <a:rPr lang="en-SG" dirty="0"/>
              <a:t>QR code</a:t>
            </a:r>
          </a:p>
          <a:p>
            <a:pPr lvl="1"/>
            <a:r>
              <a:rPr lang="en-SG" dirty="0"/>
              <a:t>NFC (Prototype stage)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4369" y="0"/>
            <a:ext cx="4079631" cy="2669146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35F6A-5EEF-46D8-ADC3-E281ABD2E7A5}" type="slidenum">
              <a:rPr lang="en-SG" smtClean="0"/>
              <a:t>6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9630239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White LED (torch)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9469" y="2922954"/>
            <a:ext cx="2085881" cy="3348892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80158" y="1841255"/>
            <a:ext cx="7886700" cy="4351338"/>
          </a:xfrm>
        </p:spPr>
        <p:txBody>
          <a:bodyPr/>
          <a:lstStyle/>
          <a:p>
            <a:r>
              <a:rPr lang="en-SG" dirty="0"/>
              <a:t>Avago Neutral White</a:t>
            </a:r>
          </a:p>
          <a:p>
            <a:r>
              <a:rPr lang="en-SG" dirty="0"/>
              <a:t>PLCC-2 package (3.2 x 2.8 x 1.9mm)</a:t>
            </a:r>
          </a:p>
          <a:p>
            <a:r>
              <a:rPr lang="en-SG" dirty="0"/>
              <a:t>Add 330 ohm resistor to ↓ current</a:t>
            </a:r>
          </a:p>
          <a:p>
            <a:pPr lvl="1"/>
            <a:r>
              <a:rPr lang="en-SG" dirty="0"/>
              <a:t>1mA current</a:t>
            </a:r>
          </a:p>
          <a:p>
            <a:endParaRPr lang="en-SG" dirty="0"/>
          </a:p>
          <a:p>
            <a:pPr marL="0" indent="0">
              <a:buNone/>
            </a:pPr>
            <a:endParaRPr lang="en-SG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7578" y="406769"/>
            <a:ext cx="2469662" cy="2307590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35F6A-5EEF-46D8-ADC3-E281ABD2E7A5}" type="slidenum">
              <a:rPr lang="en-SG" smtClean="0"/>
              <a:t>7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7762310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2035" y="375994"/>
            <a:ext cx="7886700" cy="1325563"/>
          </a:xfrm>
        </p:spPr>
        <p:txBody>
          <a:bodyPr/>
          <a:lstStyle/>
          <a:p>
            <a:r>
              <a:rPr lang="en-SG" dirty="0"/>
              <a:t>Ultraviolet LED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80158" y="1841255"/>
            <a:ext cx="7886700" cy="4351338"/>
          </a:xfrm>
        </p:spPr>
        <p:txBody>
          <a:bodyPr/>
          <a:lstStyle/>
          <a:p>
            <a:r>
              <a:rPr lang="en-SG" dirty="0"/>
              <a:t>Vishay</a:t>
            </a:r>
          </a:p>
          <a:p>
            <a:r>
              <a:rPr lang="en-SG" dirty="0"/>
              <a:t>PLCC-2 package (3.2 x 2.8 x 1.9mm)</a:t>
            </a:r>
          </a:p>
          <a:p>
            <a:r>
              <a:rPr lang="en-SG" dirty="0"/>
              <a:t>405nm (near-UV)</a:t>
            </a:r>
          </a:p>
          <a:p>
            <a:endParaRPr lang="en-SG" dirty="0"/>
          </a:p>
          <a:p>
            <a:r>
              <a:rPr lang="en-SG" dirty="0"/>
              <a:t>Current usage ~3mA</a:t>
            </a:r>
          </a:p>
          <a:p>
            <a:endParaRPr lang="en-SG" dirty="0"/>
          </a:p>
          <a:p>
            <a:endParaRPr lang="en-SG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2787" y="3439868"/>
            <a:ext cx="1647825" cy="27527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6788" y="1425677"/>
            <a:ext cx="1852499" cy="1698124"/>
          </a:xfrm>
          <a:prstGeom prst="rect">
            <a:avLst/>
          </a:prstGeom>
        </p:spPr>
      </p:pic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35F6A-5EEF-46D8-ADC3-E281ABD2E7A5}" type="slidenum">
              <a:rPr lang="en-SG" smtClean="0"/>
              <a:t>8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8701704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UV LED in action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064" y="1508267"/>
            <a:ext cx="6639594" cy="4959203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35F6A-5EEF-46D8-ADC3-E281ABD2E7A5}" type="slidenum">
              <a:rPr lang="en-SG" smtClean="0"/>
              <a:t>9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1437805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1143</TotalTime>
  <Words>666</Words>
  <Application>Microsoft Office PowerPoint</Application>
  <PresentationFormat>On-screen Show (4:3)</PresentationFormat>
  <Paragraphs>221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Arial</vt:lpstr>
      <vt:lpstr>Calibri</vt:lpstr>
      <vt:lpstr>Calibri Light</vt:lpstr>
      <vt:lpstr>Cambria Math</vt:lpstr>
      <vt:lpstr>Office Theme</vt:lpstr>
      <vt:lpstr>My PCB Business Card</vt:lpstr>
      <vt:lpstr>Backstory</vt:lpstr>
      <vt:lpstr>Typical business cards</vt:lpstr>
      <vt:lpstr>Existing PCB business cards</vt:lpstr>
      <vt:lpstr>Goals of my business card</vt:lpstr>
      <vt:lpstr>Feature goals</vt:lpstr>
      <vt:lpstr>White LED (torch)</vt:lpstr>
      <vt:lpstr>Ultraviolet LED</vt:lpstr>
      <vt:lpstr>UV LED in action</vt:lpstr>
      <vt:lpstr>Switches</vt:lpstr>
      <vt:lpstr>Young Blue vs Formal Black</vt:lpstr>
      <vt:lpstr>Why 2 batteries?</vt:lpstr>
      <vt:lpstr>Quick contact adding: QR Code</vt:lpstr>
      <vt:lpstr>Quick contact adding: NFC (1)</vt:lpstr>
      <vt:lpstr>Quick contact adding: NFC (2)</vt:lpstr>
      <vt:lpstr>Assembly Process 1</vt:lpstr>
      <vt:lpstr>Assembly Process 2</vt:lpstr>
      <vt:lpstr>Cost (SGD)</vt:lpstr>
      <vt:lpstr>Future work (Concept card)</vt:lpstr>
      <vt:lpstr>Sensor breakouts</vt:lpstr>
      <vt:lpstr>OLED screen</vt:lpstr>
      <vt:lpstr>Rigado BMD-300 BLE module</vt:lpstr>
      <vt:lpstr>Power source</vt:lpstr>
      <vt:lpstr>The 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My PCB Business Card</dc:title>
  <dc:creator>Yeo Kheng Meng</dc:creator>
  <cp:lastModifiedBy>Yeo Kheng Meng</cp:lastModifiedBy>
  <cp:revision>86</cp:revision>
  <dcterms:created xsi:type="dcterms:W3CDTF">2016-02-13T08:45:43Z</dcterms:created>
  <dcterms:modified xsi:type="dcterms:W3CDTF">2016-02-27T04:11:36Z</dcterms:modified>
</cp:coreProperties>
</file>